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FGQwezB8q+s9clAXsuuIVd5n3M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2384550170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g22384550170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2384550170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g22384550170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2384550170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g22384550170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2384550170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g22384550170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5"/>
        <p:cNvGrpSpPr/>
        <p:nvPr/>
      </p:nvGrpSpPr>
      <p:grpSpPr>
        <a:xfrm>
          <a:off x="0" y="0"/>
          <a:ext cx="0" cy="0"/>
          <a:chOff x="0" y="0"/>
          <a:chExt cx="0" cy="0"/>
        </a:xfrm>
      </p:grpSpPr>
      <p:sp>
        <p:nvSpPr>
          <p:cNvPr id="16" name="Google Shape;16;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72"/>
        <p:cNvGrpSpPr/>
        <p:nvPr/>
      </p:nvGrpSpPr>
      <p:grpSpPr>
        <a:xfrm>
          <a:off x="0" y="0"/>
          <a:ext cx="0" cy="0"/>
          <a:chOff x="0" y="0"/>
          <a:chExt cx="0" cy="0"/>
        </a:xfrm>
      </p:grpSpPr>
      <p:sp>
        <p:nvSpPr>
          <p:cNvPr id="73" name="Google Shape;73;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8"/>
        <p:cNvGrpSpPr/>
        <p:nvPr/>
      </p:nvGrpSpPr>
      <p:grpSpPr>
        <a:xfrm>
          <a:off x="0" y="0"/>
          <a:ext cx="0" cy="0"/>
          <a:chOff x="0" y="0"/>
          <a:chExt cx="0" cy="0"/>
        </a:xfrm>
      </p:grpSpPr>
      <p:sp>
        <p:nvSpPr>
          <p:cNvPr id="79" name="Google Shape;79;p2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21"/>
        <p:cNvGrpSpPr/>
        <p:nvPr/>
      </p:nvGrpSpPr>
      <p:grpSpPr>
        <a:xfrm>
          <a:off x="0" y="0"/>
          <a:ext cx="0" cy="0"/>
          <a:chOff x="0" y="0"/>
          <a:chExt cx="0" cy="0"/>
        </a:xfrm>
      </p:grpSpPr>
      <p:sp>
        <p:nvSpPr>
          <p:cNvPr id="22" name="Google Shape;2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7"/>
        <p:cNvGrpSpPr/>
        <p:nvPr/>
      </p:nvGrpSpPr>
      <p:grpSpPr>
        <a:xfrm>
          <a:off x="0" y="0"/>
          <a:ext cx="0" cy="0"/>
          <a:chOff x="0" y="0"/>
          <a:chExt cx="0" cy="0"/>
        </a:xfrm>
      </p:grpSpPr>
      <p:sp>
        <p:nvSpPr>
          <p:cNvPr id="28" name="Google Shape;28;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4"/>
        <p:cNvGrpSpPr/>
        <p:nvPr/>
      </p:nvGrpSpPr>
      <p:grpSpPr>
        <a:xfrm>
          <a:off x="0" y="0"/>
          <a:ext cx="0" cy="0"/>
          <a:chOff x="0" y="0"/>
          <a:chExt cx="0" cy="0"/>
        </a:xfrm>
      </p:grpSpPr>
      <p:sp>
        <p:nvSpPr>
          <p:cNvPr id="55" name="Google Shape;55;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5"/>
        <p:cNvGrpSpPr/>
        <p:nvPr/>
      </p:nvGrpSpPr>
      <p:grpSpPr>
        <a:xfrm>
          <a:off x="0" y="0"/>
          <a:ext cx="0" cy="0"/>
          <a:chOff x="0" y="0"/>
          <a:chExt cx="0" cy="0"/>
        </a:xfrm>
      </p:grpSpPr>
      <p:sp>
        <p:nvSpPr>
          <p:cNvPr id="66" name="Google Shape;66;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6"/>
          <p:cNvSpPr>
            <a:spLocks noGrp="1"/>
          </p:cNvSpPr>
          <p:nvPr>
            <p:ph type="pic" idx="2"/>
          </p:nvPr>
        </p:nvSpPr>
        <p:spPr>
          <a:xfrm>
            <a:off x="5183188" y="987425"/>
            <a:ext cx="6172200" cy="4873625"/>
          </a:xfrm>
          <a:prstGeom prst="rect">
            <a:avLst/>
          </a:prstGeom>
          <a:noFill/>
          <a:ln>
            <a:noFill/>
          </a:ln>
        </p:spPr>
      </p:sp>
      <p:sp>
        <p:nvSpPr>
          <p:cNvPr id="68" name="Google Shape;68;p2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022684" y="1122363"/>
            <a:ext cx="10034337"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MS Gothic"/>
              <a:buNone/>
            </a:pPr>
            <a:r>
              <a:rPr lang="ja-JP">
                <a:latin typeface="MS Gothic"/>
                <a:ea typeface="MS Gothic"/>
                <a:cs typeface="MS Gothic"/>
                <a:sym typeface="MS Gothic"/>
              </a:rPr>
              <a:t>第18回ふたば祭教室企画説明会</a:t>
            </a:r>
            <a:br>
              <a:rPr lang="ja-JP">
                <a:latin typeface="MS Gothic"/>
                <a:ea typeface="MS Gothic"/>
                <a:cs typeface="MS Gothic"/>
                <a:sym typeface="MS Gothic"/>
              </a:rPr>
            </a:br>
            <a:br>
              <a:rPr lang="ja-JP" sz="2800">
                <a:latin typeface="MS Gothic"/>
                <a:ea typeface="MS Gothic"/>
                <a:cs typeface="MS Gothic"/>
                <a:sym typeface="MS Gothic"/>
              </a:rPr>
            </a:br>
            <a:r>
              <a:rPr lang="ja-JP" sz="2800">
                <a:latin typeface="MS Gothic"/>
                <a:ea typeface="MS Gothic"/>
                <a:cs typeface="MS Gothic"/>
                <a:sym typeface="MS Gothic"/>
              </a:rPr>
              <a:t>第18回ふたば祭教室企画説明会資料は</a:t>
            </a:r>
            <a:br>
              <a:rPr lang="ja-JP" sz="2800">
                <a:latin typeface="MS Gothic"/>
                <a:ea typeface="MS Gothic"/>
                <a:cs typeface="MS Gothic"/>
                <a:sym typeface="MS Gothic"/>
              </a:rPr>
            </a:br>
            <a:r>
              <a:rPr lang="ja-JP" sz="2800">
                <a:latin typeface="MS Gothic"/>
                <a:ea typeface="MS Gothic"/>
                <a:cs typeface="MS Gothic"/>
                <a:sym typeface="MS Gothic"/>
              </a:rPr>
              <a:t>HP(http://ginnnsai.jp)からダウンロード可能です。</a:t>
            </a:r>
            <a:endParaRPr>
              <a:latin typeface="MS Gothic"/>
              <a:ea typeface="MS Gothic"/>
              <a:cs typeface="MS Gothic"/>
              <a:sym typeface="MS Gothic"/>
            </a:endParaRPr>
          </a:p>
        </p:txBody>
      </p:sp>
      <p:sp>
        <p:nvSpPr>
          <p:cNvPr id="89" name="Google Shape;89;p1"/>
          <p:cNvSpPr txBox="1">
            <a:spLocks noGrp="1"/>
          </p:cNvSpPr>
          <p:nvPr>
            <p:ph type="subTitle" idx="1"/>
          </p:nvPr>
        </p:nvSpPr>
        <p:spPr>
          <a:xfrm>
            <a:off x="1524000" y="4208094"/>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ja-JP">
                <a:latin typeface="MS Gothic"/>
                <a:ea typeface="MS Gothic"/>
                <a:cs typeface="MS Gothic"/>
                <a:sym typeface="MS Gothic"/>
              </a:rPr>
              <a:t>令和5年3月29日(水)</a:t>
            </a:r>
            <a:endParaRPr/>
          </a:p>
          <a:p>
            <a:pPr marL="0" lvl="0" indent="0" algn="ctr" rtl="0">
              <a:lnSpc>
                <a:spcPct val="90000"/>
              </a:lnSpc>
              <a:spcBef>
                <a:spcPts val="1000"/>
              </a:spcBef>
              <a:spcAft>
                <a:spcPts val="0"/>
              </a:spcAft>
              <a:buClr>
                <a:schemeClr val="dk1"/>
              </a:buClr>
              <a:buSzPts val="2400"/>
              <a:buNone/>
            </a:pPr>
            <a:r>
              <a:rPr lang="ja-JP">
                <a:latin typeface="MS Gothic"/>
                <a:ea typeface="MS Gothic"/>
                <a:cs typeface="MS Gothic"/>
                <a:sym typeface="MS Gothic"/>
              </a:rPr>
              <a:t>大阪公立大学杉本キャンパス大学祭実行委員会</a:t>
            </a:r>
            <a:endParaRPr>
              <a:latin typeface="MS Gothic"/>
              <a:ea typeface="MS Gothic"/>
              <a:cs typeface="MS Gothic"/>
              <a:sym typeface="MS Gothic"/>
            </a:endParaRPr>
          </a:p>
        </p:txBody>
      </p:sp>
      <p:sp>
        <p:nvSpPr>
          <p:cNvPr id="90" name="Google Shape;9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３.当日の諸注意</a:t>
            </a:r>
            <a:endParaRPr sz="6000">
              <a:latin typeface="MS Gothic"/>
              <a:ea typeface="MS Gothic"/>
              <a:cs typeface="MS Gothic"/>
              <a:sym typeface="MS Gothic"/>
            </a:endParaRPr>
          </a:p>
        </p:txBody>
      </p:sp>
      <p:sp>
        <p:nvSpPr>
          <p:cNvPr id="151" name="Google Shape;15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【参加者の確認】</a:t>
            </a:r>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当日、運営を行っている方の把握のために</a:t>
            </a:r>
            <a:r>
              <a:rPr lang="ja-JP" sz="3600" u="sng">
                <a:latin typeface="MS Gothic"/>
                <a:ea typeface="MS Gothic"/>
                <a:cs typeface="MS Gothic"/>
                <a:sym typeface="MS Gothic"/>
              </a:rPr>
              <a:t>部活くんでの参加者の管理を必ず行ってください。</a:t>
            </a:r>
            <a:r>
              <a:rPr lang="ja-JP" sz="3600">
                <a:latin typeface="MS Gothic"/>
                <a:ea typeface="MS Gothic"/>
                <a:cs typeface="MS Gothic"/>
                <a:sym typeface="MS Gothic"/>
              </a:rPr>
              <a:t>できない場合、当日参加していた人の名簿を提出していただきます。後ほど、保証金の回収とともにどちらを行うかお聞きします。</a:t>
            </a:r>
            <a:endParaRPr sz="3600">
              <a:latin typeface="MS Gothic"/>
              <a:ea typeface="MS Gothic"/>
              <a:cs typeface="MS Gothic"/>
              <a:sym typeface="MS Gothic"/>
            </a:endParaRPr>
          </a:p>
        </p:txBody>
      </p:sp>
      <p:sp>
        <p:nvSpPr>
          <p:cNvPr id="152" name="Google Shape;15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３.当日の諸注意</a:t>
            </a:r>
            <a:endParaRPr sz="6000">
              <a:latin typeface="MS Gothic"/>
              <a:ea typeface="MS Gothic"/>
              <a:cs typeface="MS Gothic"/>
              <a:sym typeface="MS Gothic"/>
            </a:endParaRPr>
          </a:p>
        </p:txBody>
      </p:sp>
      <p:sp>
        <p:nvSpPr>
          <p:cNvPr id="158" name="Google Shape;158;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【当日の見回りについて】</a:t>
            </a:r>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当日、</a:t>
            </a:r>
            <a:r>
              <a:rPr lang="ja-JP" sz="3600" u="sng">
                <a:latin typeface="MS Gothic"/>
                <a:ea typeface="MS Gothic"/>
                <a:cs typeface="MS Gothic"/>
                <a:sym typeface="MS Gothic"/>
              </a:rPr>
              <a:t>実行委員が教室企画エリアを巡回いたします。</a:t>
            </a:r>
            <a:r>
              <a:rPr lang="ja-JP" sz="3600">
                <a:latin typeface="MS Gothic"/>
                <a:ea typeface="MS Gothic"/>
                <a:cs typeface="MS Gothic"/>
                <a:sym typeface="MS Gothic"/>
              </a:rPr>
              <a:t>その際、マニュアルでの禁止事項などが見受けられると実行委員が指導させていただく場合がございます。指示に従わない場合、大学祭実行委員会で協議の上出展停止の措置を取らせていただく場合がございますのでご注意ください。</a:t>
            </a:r>
            <a:endParaRPr sz="3600">
              <a:latin typeface="MS Gothic"/>
              <a:ea typeface="MS Gothic"/>
              <a:cs typeface="MS Gothic"/>
              <a:sym typeface="MS Gothic"/>
            </a:endParaRPr>
          </a:p>
        </p:txBody>
      </p:sp>
      <p:sp>
        <p:nvSpPr>
          <p:cNvPr id="159" name="Google Shape;15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３.当日の諸注意</a:t>
            </a:r>
            <a:endParaRPr sz="6000">
              <a:latin typeface="MS Gothic"/>
              <a:ea typeface="MS Gothic"/>
              <a:cs typeface="MS Gothic"/>
              <a:sym typeface="MS Gothic"/>
            </a:endParaRPr>
          </a:p>
        </p:txBody>
      </p:sp>
      <p:sp>
        <p:nvSpPr>
          <p:cNvPr id="165" name="Google Shape;165;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【当日の飲食の規制について】</a:t>
            </a:r>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ts val="3600"/>
              <a:buChar char="•"/>
            </a:pPr>
            <a:r>
              <a:rPr lang="ja-JP" sz="3600">
                <a:latin typeface="MS Gothic"/>
                <a:ea typeface="MS Gothic"/>
                <a:cs typeface="MS Gothic"/>
                <a:sym typeface="MS Gothic"/>
              </a:rPr>
              <a:t>当日飲食はすべて飲食スペースで行ってもらいます。販売時に来場者の誘導をよろしくお願いいたします。</a:t>
            </a: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ts val="3600"/>
              <a:buChar char="•"/>
            </a:pPr>
            <a:r>
              <a:rPr lang="ja-JP" sz="3600">
                <a:latin typeface="MS Gothic"/>
                <a:ea typeface="MS Gothic"/>
                <a:cs typeface="MS Gothic"/>
                <a:sym typeface="MS Gothic"/>
              </a:rPr>
              <a:t>団体の皆様におかれましても、衛生上の観点から教室内での飲食を一切禁止いたします。飲食スペースでの飲食をよろしくお願いいたします。</a:t>
            </a:r>
            <a:endParaRPr sz="3600">
              <a:latin typeface="MS Gothic"/>
              <a:ea typeface="MS Gothic"/>
              <a:cs typeface="MS Gothic"/>
              <a:sym typeface="MS Gothic"/>
            </a:endParaRPr>
          </a:p>
        </p:txBody>
      </p:sp>
      <p:sp>
        <p:nvSpPr>
          <p:cNvPr id="166" name="Google Shape;16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３.当日の諸注意</a:t>
            </a:r>
            <a:endParaRPr sz="6000">
              <a:latin typeface="MS Gothic"/>
              <a:ea typeface="MS Gothic"/>
              <a:cs typeface="MS Gothic"/>
              <a:sym typeface="MS Gothic"/>
            </a:endParaRPr>
          </a:p>
        </p:txBody>
      </p:sp>
      <p:sp>
        <p:nvSpPr>
          <p:cNvPr id="172" name="Google Shape;172;p13"/>
          <p:cNvSpPr txBox="1">
            <a:spLocks noGrp="1"/>
          </p:cNvSpPr>
          <p:nvPr>
            <p:ph type="body" idx="1"/>
          </p:nvPr>
        </p:nvSpPr>
        <p:spPr>
          <a:xfrm>
            <a:off x="838200" y="1840230"/>
            <a:ext cx="10515600" cy="417195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【新入生の勧誘について】</a:t>
            </a:r>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強引な勧誘、他団体の教室の前など他団体に迷惑のかかる勧誘、大声での勧誘などはお控えください。他の教室企画の進行を妨げていると判断した場合、保証金減額、出店停止の措置を取らせていただく可能性があります。</a:t>
            </a:r>
            <a:endParaRPr sz="3600">
              <a:latin typeface="MS Gothic"/>
              <a:ea typeface="MS Gothic"/>
              <a:cs typeface="MS Gothic"/>
              <a:sym typeface="MS Gothic"/>
            </a:endParaRPr>
          </a:p>
        </p:txBody>
      </p:sp>
      <p:sp>
        <p:nvSpPr>
          <p:cNvPr id="173" name="Google Shape;1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22384550170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３.当日の諸注意</a:t>
            </a:r>
            <a:endParaRPr sz="6000">
              <a:latin typeface="MS Gothic"/>
              <a:ea typeface="MS Gothic"/>
              <a:cs typeface="MS Gothic"/>
              <a:sym typeface="MS Gothic"/>
            </a:endParaRPr>
          </a:p>
        </p:txBody>
      </p:sp>
      <p:sp>
        <p:nvSpPr>
          <p:cNvPr id="179" name="Google Shape;179;g22384550170_0_0"/>
          <p:cNvSpPr txBox="1">
            <a:spLocks noGrp="1"/>
          </p:cNvSpPr>
          <p:nvPr>
            <p:ph type="body" idx="1"/>
          </p:nvPr>
        </p:nvSpPr>
        <p:spPr>
          <a:xfrm>
            <a:off x="838200" y="1840230"/>
            <a:ext cx="10515600" cy="41721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【お金の管理について】</a:t>
            </a:r>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当日、教室内にて商品の受け渡し等に伴うお釣りや売上金の管理は各団体で注意して行ってください。教室内に放置せず</a:t>
            </a:r>
            <a:r>
              <a:rPr lang="ja-JP" sz="3600" u="sng">
                <a:latin typeface="MS Gothic"/>
                <a:ea typeface="MS Gothic"/>
                <a:cs typeface="MS Gothic"/>
                <a:sym typeface="MS Gothic"/>
              </a:rPr>
              <a:t>必ずその日のうちにお持ち帰りいただくか、銀行へ入金し、</a:t>
            </a:r>
            <a:r>
              <a:rPr lang="ja-JP" sz="3600">
                <a:latin typeface="MS Gothic"/>
                <a:ea typeface="MS Gothic"/>
                <a:cs typeface="MS Gothic"/>
                <a:sym typeface="MS Gothic"/>
              </a:rPr>
              <a:t>管理をしてください。</a:t>
            </a:r>
            <a:endParaRPr sz="3600">
              <a:latin typeface="MS Gothic"/>
              <a:ea typeface="MS Gothic"/>
              <a:cs typeface="MS Gothic"/>
              <a:sym typeface="MS Gothic"/>
            </a:endParaRPr>
          </a:p>
        </p:txBody>
      </p:sp>
      <p:sp>
        <p:nvSpPr>
          <p:cNvPr id="180" name="Google Shape;180;g22384550170_0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３.当日の諸注意</a:t>
            </a:r>
            <a:endParaRPr sz="6000">
              <a:latin typeface="MS Gothic"/>
              <a:ea typeface="MS Gothic"/>
              <a:cs typeface="MS Gothic"/>
              <a:sym typeface="MS Gothic"/>
            </a:endParaRPr>
          </a:p>
        </p:txBody>
      </p:sp>
      <p:sp>
        <p:nvSpPr>
          <p:cNvPr id="186" name="Google Shape;186;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【各日程ごとの片付け】</a:t>
            </a:r>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各日程ごとに鍵を返却頂きますが、</a:t>
            </a:r>
            <a:r>
              <a:rPr lang="ja-JP" sz="3600" u="sng">
                <a:latin typeface="MS Gothic"/>
                <a:ea typeface="MS Gothic"/>
                <a:cs typeface="MS Gothic"/>
                <a:sym typeface="MS Gothic"/>
              </a:rPr>
              <a:t>教室の外に備品や装飾品をそのままにすることはお止めください。</a:t>
            </a:r>
            <a:r>
              <a:rPr lang="ja-JP" sz="3600">
                <a:latin typeface="MS Gothic"/>
                <a:ea typeface="MS Gothic"/>
                <a:cs typeface="MS Gothic"/>
                <a:sym typeface="MS Gothic"/>
              </a:rPr>
              <a:t>必ず教室の中に戻してから鍵の返却にお越しください。</a:t>
            </a:r>
            <a:endParaRPr sz="3600">
              <a:latin typeface="MS Gothic"/>
              <a:ea typeface="MS Gothic"/>
              <a:cs typeface="MS Gothic"/>
              <a:sym typeface="MS Gothic"/>
            </a:endParaRPr>
          </a:p>
        </p:txBody>
      </p:sp>
      <p:sp>
        <p:nvSpPr>
          <p:cNvPr id="187" name="Google Shape;18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22384550170_0_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４.片付け時の諸注意</a:t>
            </a:r>
            <a:endParaRPr/>
          </a:p>
        </p:txBody>
      </p:sp>
      <p:sp>
        <p:nvSpPr>
          <p:cNvPr id="193" name="Google Shape;193;g22384550170_0_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600"/>
              <a:buChar char="•"/>
            </a:pPr>
            <a:r>
              <a:rPr lang="ja-JP" sz="3600" u="sng">
                <a:latin typeface="MS Gothic"/>
                <a:ea typeface="MS Gothic"/>
                <a:cs typeface="MS Gothic"/>
                <a:sym typeface="MS Gothic"/>
              </a:rPr>
              <a:t>鍵返却の前にスタッフが教室の確認に参ります。</a:t>
            </a:r>
            <a:r>
              <a:rPr lang="ja-JP" sz="3600">
                <a:latin typeface="MS Gothic"/>
                <a:ea typeface="MS Gothic"/>
                <a:cs typeface="MS Gothic"/>
                <a:sym typeface="MS Gothic"/>
              </a:rPr>
              <a:t>荷物、教室前の装飾品、お金等片付けを終えたのちスタッフにお声がけください。また、学祭終了時の最後の片づけには、教室の備品が元の場所にあるか、特に</a:t>
            </a:r>
            <a:r>
              <a:rPr lang="ja-JP" sz="3600" u="sng">
                <a:latin typeface="MS Gothic"/>
                <a:ea typeface="MS Gothic"/>
                <a:cs typeface="MS Gothic"/>
                <a:sym typeface="MS Gothic"/>
              </a:rPr>
              <a:t>机や椅子の配置とQRコード</a:t>
            </a:r>
            <a:r>
              <a:rPr lang="ja-JP" sz="3600">
                <a:latin typeface="MS Gothic"/>
                <a:ea typeface="MS Gothic"/>
                <a:cs typeface="MS Gothic"/>
                <a:sym typeface="MS Gothic"/>
              </a:rPr>
              <a:t>も確認いたします。ご了承ください。</a:t>
            </a:r>
            <a:endParaRPr sz="3600">
              <a:latin typeface="MS Gothic"/>
              <a:ea typeface="MS Gothic"/>
              <a:cs typeface="MS Gothic"/>
              <a:sym typeface="MS Gothic"/>
            </a:endParaRPr>
          </a:p>
          <a:p>
            <a:pPr marL="22860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p:txBody>
      </p:sp>
      <p:sp>
        <p:nvSpPr>
          <p:cNvPr id="194" name="Google Shape;194;g22384550170_0_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22384550170_0_1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４.片付け時の諸注意</a:t>
            </a:r>
            <a:endParaRPr/>
          </a:p>
        </p:txBody>
      </p:sp>
      <p:sp>
        <p:nvSpPr>
          <p:cNvPr id="200" name="Google Shape;200;g22384550170_0_1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None/>
            </a:pPr>
            <a:r>
              <a:rPr lang="ja-JP" sz="3600">
                <a:latin typeface="MS Gothic"/>
                <a:ea typeface="MS Gothic"/>
                <a:cs typeface="MS Gothic"/>
                <a:sym typeface="MS Gothic"/>
              </a:rPr>
              <a:t>【片付け最終チェックについて】</a:t>
            </a:r>
            <a:endParaRPr sz="3600">
              <a:latin typeface="MS Gothic"/>
              <a:ea typeface="MS Gothic"/>
              <a:cs typeface="MS Gothic"/>
              <a:sym typeface="MS Gothic"/>
            </a:endParaRPr>
          </a:p>
          <a:p>
            <a:pPr marL="0" lvl="0" indent="0" algn="l" rtl="0">
              <a:lnSpc>
                <a:spcPct val="90000"/>
              </a:lnSpc>
              <a:spcBef>
                <a:spcPts val="0"/>
              </a:spcBef>
              <a:spcAft>
                <a:spcPts val="0"/>
              </a:spcAft>
              <a:buNone/>
            </a:pPr>
            <a:endParaRPr sz="3600">
              <a:latin typeface="MS Gothic"/>
              <a:ea typeface="MS Gothic"/>
              <a:cs typeface="MS Gothic"/>
              <a:sym typeface="MS Gothic"/>
            </a:endParaRPr>
          </a:p>
          <a:p>
            <a:pPr marL="0" lvl="0" indent="0" algn="l" rtl="0">
              <a:lnSpc>
                <a:spcPct val="90000"/>
              </a:lnSpc>
              <a:spcBef>
                <a:spcPts val="0"/>
              </a:spcBef>
              <a:spcAft>
                <a:spcPts val="0"/>
              </a:spcAft>
              <a:buNone/>
            </a:pPr>
            <a:r>
              <a:rPr lang="ja-JP" sz="3600">
                <a:latin typeface="MS Gothic"/>
                <a:ea typeface="MS Gothic"/>
                <a:cs typeface="MS Gothic"/>
                <a:sym typeface="MS Gothic"/>
              </a:rPr>
              <a:t>16日14:00～15:00→各階にスタッフを配置致しますのでお声がけください。</a:t>
            </a:r>
            <a:endParaRPr sz="3600">
              <a:latin typeface="MS Gothic"/>
              <a:ea typeface="MS Gothic"/>
              <a:cs typeface="MS Gothic"/>
              <a:sym typeface="MS Gothic"/>
            </a:endParaRPr>
          </a:p>
          <a:p>
            <a:pPr marL="0" lvl="0" indent="0" algn="l" rtl="0">
              <a:lnSpc>
                <a:spcPct val="90000"/>
              </a:lnSpc>
              <a:spcBef>
                <a:spcPts val="0"/>
              </a:spcBef>
              <a:spcAft>
                <a:spcPts val="0"/>
              </a:spcAft>
              <a:buNone/>
            </a:pPr>
            <a:r>
              <a:rPr lang="ja-JP" sz="3600">
                <a:latin typeface="MS Gothic"/>
                <a:ea typeface="MS Gothic"/>
                <a:cs typeface="MS Gothic"/>
                <a:sym typeface="MS Gothic"/>
              </a:rPr>
              <a:t>上記以外の時間→お近くのスタッフまでお声がけください。</a:t>
            </a: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endParaRPr sz="3600" u="sng">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必ずチェックを受けてからお帰りください。無断で帰られると保証金減額の対象となります。</a:t>
            </a:r>
            <a:endParaRPr sz="3600">
              <a:latin typeface="MS Gothic"/>
              <a:ea typeface="MS Gothic"/>
              <a:cs typeface="MS Gothic"/>
              <a:sym typeface="MS Gothic"/>
            </a:endParaRPr>
          </a:p>
        </p:txBody>
      </p:sp>
      <p:sp>
        <p:nvSpPr>
          <p:cNvPr id="201" name="Google Shape;201;g22384550170_0_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g22384550170_2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４.片付け時の諸注意</a:t>
            </a:r>
            <a:endParaRPr/>
          </a:p>
        </p:txBody>
      </p:sp>
      <p:sp>
        <p:nvSpPr>
          <p:cNvPr id="207" name="Google Shape;207;g22384550170_2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ja-JP" sz="3600">
                <a:latin typeface="MS Gothic"/>
                <a:ea typeface="MS Gothic"/>
                <a:cs typeface="MS Gothic"/>
                <a:sym typeface="MS Gothic"/>
              </a:rPr>
              <a:t>【片付け最終チェックについて　続き】</a:t>
            </a: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当日終了時間間際はチェックが大変混み合うことが予想されます。時間に余裕をもってチェックを受けるようお願い致します。</a:t>
            </a:r>
            <a:endParaRPr sz="3600">
              <a:latin typeface="MS Gothic"/>
              <a:ea typeface="MS Gothic"/>
              <a:cs typeface="MS Gothic"/>
              <a:sym typeface="MS Gothic"/>
            </a:endParaRPr>
          </a:p>
        </p:txBody>
      </p:sp>
      <p:sp>
        <p:nvSpPr>
          <p:cNvPr id="208" name="Google Shape;208;g22384550170_2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５.保証金返却について</a:t>
            </a:r>
            <a:endParaRPr sz="6000">
              <a:latin typeface="MS Gothic"/>
              <a:ea typeface="MS Gothic"/>
              <a:cs typeface="MS Gothic"/>
              <a:sym typeface="MS Gothic"/>
            </a:endParaRPr>
          </a:p>
        </p:txBody>
      </p:sp>
      <p:sp>
        <p:nvSpPr>
          <p:cNvPr id="214" name="Google Shape;214;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3600"/>
              <a:buChar char="•"/>
            </a:pPr>
            <a:r>
              <a:rPr lang="ja-JP" sz="3600">
                <a:latin typeface="MS Gothic"/>
                <a:ea typeface="MS Gothic"/>
                <a:cs typeface="MS Gothic"/>
                <a:sym typeface="MS Gothic"/>
              </a:rPr>
              <a:t>4月24日～4月26日の15：00～18：00に、旧教養地区北食堂2階共同談話室にて保証金返却を行います。</a:t>
            </a:r>
            <a:endParaRPr sz="3600">
              <a:latin typeface="MS Gothic"/>
              <a:ea typeface="MS Gothic"/>
              <a:cs typeface="MS Gothic"/>
              <a:sym typeface="MS Gothic"/>
            </a:endParaRPr>
          </a:p>
          <a:p>
            <a:pPr marL="228600" lvl="0" indent="-228600" algn="l" rtl="0">
              <a:lnSpc>
                <a:spcPct val="90000"/>
              </a:lnSpc>
              <a:spcBef>
                <a:spcPts val="0"/>
              </a:spcBef>
              <a:spcAft>
                <a:spcPts val="0"/>
              </a:spcAft>
              <a:buClr>
                <a:schemeClr val="dk1"/>
              </a:buClr>
              <a:buSzPts val="3600"/>
              <a:buChar char="•"/>
            </a:pPr>
            <a:r>
              <a:rPr lang="ja-JP" sz="3600">
                <a:latin typeface="MS Gothic"/>
                <a:ea typeface="MS Gothic"/>
                <a:cs typeface="MS Gothic"/>
                <a:sym typeface="MS Gothic"/>
              </a:rPr>
              <a:t>部活くんを使用する団体は保証書のみ、</a:t>
            </a:r>
            <a:endParaRPr sz="3600">
              <a:latin typeface="MS Gothic"/>
              <a:ea typeface="MS Gothic"/>
              <a:cs typeface="MS Gothic"/>
              <a:sym typeface="MS Gothic"/>
            </a:endParaRPr>
          </a:p>
          <a:p>
            <a:pPr marL="228600" lvl="0" indent="-228600" algn="l" rtl="0">
              <a:lnSpc>
                <a:spcPct val="90000"/>
              </a:lnSpc>
              <a:spcBef>
                <a:spcPts val="0"/>
              </a:spcBef>
              <a:spcAft>
                <a:spcPts val="0"/>
              </a:spcAft>
              <a:buClr>
                <a:schemeClr val="dk1"/>
              </a:buClr>
              <a:buSzPts val="3600"/>
              <a:buChar char="•"/>
            </a:pPr>
            <a:r>
              <a:rPr lang="ja-JP" sz="3600">
                <a:latin typeface="MS Gothic"/>
                <a:ea typeface="MS Gothic"/>
                <a:cs typeface="MS Gothic"/>
                <a:sym typeface="MS Gothic"/>
              </a:rPr>
              <a:t>部活くんを使用していない場合、保証書に加え参加者の名簿</a:t>
            </a:r>
            <a:endParaRPr sz="3600">
              <a:latin typeface="MS Gothic"/>
              <a:ea typeface="MS Gothic"/>
              <a:cs typeface="MS Gothic"/>
              <a:sym typeface="MS Gothic"/>
            </a:endParaRPr>
          </a:p>
          <a:p>
            <a:pPr marL="228600" lvl="0" indent="0" algn="l" rtl="0">
              <a:lnSpc>
                <a:spcPct val="90000"/>
              </a:lnSpc>
              <a:spcBef>
                <a:spcPts val="0"/>
              </a:spcBef>
              <a:spcAft>
                <a:spcPts val="0"/>
              </a:spcAft>
              <a:buNone/>
            </a:pPr>
            <a:r>
              <a:rPr lang="ja-JP" sz="3600">
                <a:latin typeface="MS Gothic"/>
                <a:ea typeface="MS Gothic"/>
                <a:cs typeface="MS Gothic"/>
                <a:sym typeface="MS Gothic"/>
              </a:rPr>
              <a:t>をご持参のうえお越しください。保証書の紛失時、または期限後は一切返却を行いませんのでご注意ください。</a:t>
            </a:r>
            <a:endParaRPr sz="3600">
              <a:latin typeface="MS Gothic"/>
              <a:ea typeface="MS Gothic"/>
              <a:cs typeface="MS Gothic"/>
              <a:sym typeface="MS Gothic"/>
            </a:endParaRPr>
          </a:p>
        </p:txBody>
      </p:sp>
      <p:sp>
        <p:nvSpPr>
          <p:cNvPr id="215" name="Google Shape;215;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進行表</a:t>
            </a:r>
            <a:endParaRPr sz="6000">
              <a:latin typeface="MS Gothic"/>
              <a:ea typeface="MS Gothic"/>
              <a:cs typeface="MS Gothic"/>
              <a:sym typeface="MS Gothic"/>
            </a:endParaRPr>
          </a:p>
        </p:txBody>
      </p:sp>
      <p:sp>
        <p:nvSpPr>
          <p:cNvPr id="96" name="Google Shape;96;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①マニュアル説明</a:t>
            </a: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②各種注意事項説明</a:t>
            </a: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③保証金・出店料回収</a:t>
            </a:r>
            <a:endParaRPr sz="3600">
              <a:latin typeface="MS Gothic"/>
              <a:ea typeface="MS Gothic"/>
              <a:cs typeface="MS Gothic"/>
              <a:sym typeface="MS Gothic"/>
            </a:endParaRPr>
          </a:p>
        </p:txBody>
      </p:sp>
      <p:sp>
        <p:nvSpPr>
          <p:cNvPr id="97" name="Google Shape;97;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838200" y="2899476"/>
            <a:ext cx="10515600" cy="1059047"/>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MS Gothic"/>
              <a:buNone/>
            </a:pPr>
            <a:r>
              <a:rPr lang="ja-JP">
                <a:latin typeface="MS Gothic"/>
                <a:ea typeface="MS Gothic"/>
                <a:cs typeface="MS Gothic"/>
                <a:sym typeface="MS Gothic"/>
              </a:rPr>
              <a:t>教室企画マニュアル説明</a:t>
            </a:r>
            <a:endParaRPr/>
          </a:p>
        </p:txBody>
      </p:sp>
      <p:sp>
        <p:nvSpPr>
          <p:cNvPr id="103" name="Google Shape;103;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１.お金のやり取りの諸注意</a:t>
            </a:r>
            <a:endParaRPr/>
          </a:p>
        </p:txBody>
      </p:sp>
      <p:sp>
        <p:nvSpPr>
          <p:cNvPr id="109" name="Google Shape;109;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3600"/>
              <a:buChar char="•"/>
            </a:pPr>
            <a:r>
              <a:rPr lang="ja-JP" sz="3600">
                <a:latin typeface="MS Gothic"/>
                <a:ea typeface="MS Gothic"/>
                <a:cs typeface="MS Gothic"/>
                <a:sym typeface="MS Gothic"/>
              </a:rPr>
              <a:t>本日説明終了後、保証金・出店料を回収いたします。</a:t>
            </a: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ts val="3600"/>
              <a:buChar char="•"/>
            </a:pPr>
            <a:r>
              <a:rPr lang="ja-JP" sz="3600">
                <a:latin typeface="MS Gothic"/>
                <a:ea typeface="MS Gothic"/>
                <a:cs typeface="MS Gothic"/>
                <a:sym typeface="MS Gothic"/>
              </a:rPr>
              <a:t>お支払い終了後、解散となります。</a:t>
            </a: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ts val="3600"/>
              <a:buChar char="•"/>
            </a:pPr>
            <a:r>
              <a:rPr lang="ja-JP" sz="3600">
                <a:latin typeface="MS Gothic"/>
                <a:ea typeface="MS Gothic"/>
                <a:cs typeface="MS Gothic"/>
                <a:sym typeface="MS Gothic"/>
              </a:rPr>
              <a:t>お釣りがないようにご準備お願いいたします。</a:t>
            </a: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ts val="3600"/>
              <a:buChar char="•"/>
            </a:pPr>
            <a:r>
              <a:rPr lang="ja-JP" sz="3600">
                <a:latin typeface="MS Gothic"/>
                <a:ea typeface="MS Gothic"/>
                <a:cs typeface="MS Gothic"/>
                <a:sym typeface="MS Gothic"/>
              </a:rPr>
              <a:t>本日支払い完了後にお渡しします保証書は、ふたば祭開催後の保証金返却の際に必要となりますので、失くさないように管理をよろしくお願いいたします。</a:t>
            </a:r>
            <a:endParaRPr sz="3600">
              <a:latin typeface="MS Gothic"/>
              <a:ea typeface="MS Gothic"/>
              <a:cs typeface="MS Gothic"/>
              <a:sym typeface="MS Gothic"/>
            </a:endParaRPr>
          </a:p>
          <a:p>
            <a:pPr marL="22860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p:txBody>
      </p:sp>
      <p:sp>
        <p:nvSpPr>
          <p:cNvPr id="110" name="Google Shape;11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２.前日準備時の諸注意</a:t>
            </a:r>
            <a:endParaRPr/>
          </a:p>
        </p:txBody>
      </p:sp>
      <p:sp>
        <p:nvSpPr>
          <p:cNvPr id="116" name="Google Shape;116;p5"/>
          <p:cNvSpPr txBox="1">
            <a:spLocks noGrp="1"/>
          </p:cNvSpPr>
          <p:nvPr>
            <p:ph type="body" idx="1"/>
          </p:nvPr>
        </p:nvSpPr>
        <p:spPr>
          <a:xfrm>
            <a:off x="838200" y="1825625"/>
            <a:ext cx="107569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【教室企画出展団体前日スケジュール】</a:t>
            </a:r>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ts val="3600"/>
              <a:buChar char="•"/>
            </a:pPr>
            <a:r>
              <a:rPr lang="ja-JP" sz="3600">
                <a:latin typeface="MS Gothic"/>
                <a:ea typeface="MS Gothic"/>
                <a:cs typeface="MS Gothic"/>
                <a:sym typeface="MS Gothic"/>
              </a:rPr>
              <a:t>教室の鍵貸出　18:50～20:00 　　　　　　　　　　　　　　　＠旧教養地区食堂２階　共同談話室</a:t>
            </a: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ts val="3600"/>
              <a:buChar char="•"/>
            </a:pPr>
            <a:r>
              <a:rPr lang="ja-JP" sz="3600">
                <a:latin typeface="MS Gothic"/>
                <a:ea typeface="MS Gothic"/>
                <a:cs typeface="MS Gothic"/>
                <a:sym typeface="MS Gothic"/>
              </a:rPr>
              <a:t>レンタル用品(机、椅子)　　19:00～20:00 </a:t>
            </a:r>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　　　　　　　　　　　　　　＠南倉庫前</a:t>
            </a:r>
            <a:endParaRPr sz="3600">
              <a:latin typeface="MS Gothic"/>
              <a:ea typeface="MS Gothic"/>
              <a:cs typeface="MS Gothic"/>
              <a:sym typeface="MS Gothic"/>
            </a:endParaRPr>
          </a:p>
        </p:txBody>
      </p:sp>
      <p:sp>
        <p:nvSpPr>
          <p:cNvPr id="117" name="Google Shape;117;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MS Gothic"/>
              <a:buNone/>
            </a:pPr>
            <a:r>
              <a:rPr lang="ja-JP" sz="4400">
                <a:latin typeface="MS Gothic"/>
                <a:ea typeface="MS Gothic"/>
                <a:cs typeface="MS Gothic"/>
                <a:sym typeface="MS Gothic"/>
              </a:rPr>
              <a:t>２.前日準備時の諸注意</a:t>
            </a:r>
            <a:endParaRPr/>
          </a:p>
        </p:txBody>
      </p:sp>
      <p:sp>
        <p:nvSpPr>
          <p:cNvPr id="123" name="Google Shape;123;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ja-JP" sz="3200"/>
              <a:t>鍵の貸出は学生証をお預かりし、引き換えに鍵をお渡しします。代表者の学生証をご持参下さい。</a:t>
            </a:r>
            <a:endParaRPr sz="3200"/>
          </a:p>
          <a:p>
            <a:pPr marL="228600" lvl="0" indent="-50800" algn="l" rtl="0">
              <a:lnSpc>
                <a:spcPct val="90000"/>
              </a:lnSpc>
              <a:spcBef>
                <a:spcPts val="1000"/>
              </a:spcBef>
              <a:spcAft>
                <a:spcPts val="0"/>
              </a:spcAft>
              <a:buClr>
                <a:schemeClr val="dk1"/>
              </a:buClr>
              <a:buSzPts val="2800"/>
              <a:buNone/>
            </a:pPr>
            <a:endParaRPr sz="3200"/>
          </a:p>
          <a:p>
            <a:pPr marL="228600" lvl="0" indent="-228600" algn="l" rtl="0">
              <a:lnSpc>
                <a:spcPct val="90000"/>
              </a:lnSpc>
              <a:spcBef>
                <a:spcPts val="1000"/>
              </a:spcBef>
              <a:spcAft>
                <a:spcPts val="0"/>
              </a:spcAft>
              <a:buClr>
                <a:schemeClr val="dk1"/>
              </a:buClr>
              <a:buSzPts val="3200"/>
              <a:buChar char="•"/>
            </a:pPr>
            <a:r>
              <a:rPr lang="ja-JP" sz="3200"/>
              <a:t>この時間に机、椅子の位置とそのQRコードやその他教室の備品の写真をお撮りいただき、片付け時にご利用いただくことをおすすめします。</a:t>
            </a:r>
            <a:endParaRPr sz="3200"/>
          </a:p>
          <a:p>
            <a:pPr marL="228600" lvl="0" indent="-50800" algn="l" rtl="0">
              <a:lnSpc>
                <a:spcPct val="90000"/>
              </a:lnSpc>
              <a:spcBef>
                <a:spcPts val="1000"/>
              </a:spcBef>
              <a:spcAft>
                <a:spcPts val="0"/>
              </a:spcAft>
              <a:buClr>
                <a:schemeClr val="dk1"/>
              </a:buClr>
              <a:buSzPts val="2800"/>
              <a:buNone/>
            </a:pPr>
            <a:endParaRPr sz="3200"/>
          </a:p>
        </p:txBody>
      </p:sp>
      <p:sp>
        <p:nvSpPr>
          <p:cNvPr id="124" name="Google Shape;12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２.前日準備時の諸注意</a:t>
            </a:r>
            <a:endParaRPr/>
          </a:p>
        </p:txBody>
      </p:sp>
      <p:sp>
        <p:nvSpPr>
          <p:cNvPr id="130" name="Google Shape;130;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ja-JP" sz="3600">
                <a:latin typeface="MS Gothic"/>
                <a:ea typeface="MS Gothic"/>
                <a:cs typeface="MS Gothic"/>
                <a:sym typeface="MS Gothic"/>
              </a:rPr>
              <a:t>装飾などは必ず養生テープを使用して貼り付けてください。模擬枠、机などすべてにおいて養生テープ以外の使用を禁止します。</a:t>
            </a: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ct val="100000"/>
              <a:buNone/>
            </a:pPr>
            <a:r>
              <a:rPr lang="ja-JP" sz="3600">
                <a:latin typeface="MS Gothic"/>
                <a:ea typeface="MS Gothic"/>
                <a:cs typeface="MS Gothic"/>
                <a:sym typeface="MS Gothic"/>
              </a:rPr>
              <a:t> また避難口誘導灯、避難経路図、消火栓や消化               </a:t>
            </a: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ct val="100000"/>
              <a:buNone/>
            </a:pPr>
            <a:r>
              <a:rPr lang="ja-JP" sz="3600">
                <a:latin typeface="MS Gothic"/>
                <a:ea typeface="MS Gothic"/>
                <a:cs typeface="MS Gothic"/>
                <a:sym typeface="MS Gothic"/>
              </a:rPr>
              <a:t> 器に装飾品をつけること及び備品の移動によりそれらが隠れるような配置は絶対におやめください。</a:t>
            </a:r>
            <a:endParaRPr sz="3600">
              <a:latin typeface="MS Gothic"/>
              <a:ea typeface="MS Gothic"/>
              <a:cs typeface="MS Gothic"/>
              <a:sym typeface="MS Gothic"/>
            </a:endParaRPr>
          </a:p>
          <a:p>
            <a:pPr marL="228600" lvl="0" indent="-17145" algn="l" rtl="0">
              <a:lnSpc>
                <a:spcPct val="90000"/>
              </a:lnSpc>
              <a:spcBef>
                <a:spcPts val="1000"/>
              </a:spcBef>
              <a:spcAft>
                <a:spcPts val="0"/>
              </a:spcAft>
              <a:buClr>
                <a:schemeClr val="dk1"/>
              </a:buClr>
              <a:buSzPct val="100000"/>
              <a:buNone/>
            </a:pP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ct val="100000"/>
              <a:buChar char="•"/>
            </a:pPr>
            <a:r>
              <a:rPr lang="ja-JP" sz="3600">
                <a:latin typeface="MS Gothic"/>
                <a:ea typeface="MS Gothic"/>
                <a:cs typeface="MS Gothic"/>
                <a:sym typeface="MS Gothic"/>
              </a:rPr>
              <a:t>先程示した鍵の貸出時間はその教室を使用できる時間です。時間内に返却をお願いします。</a:t>
            </a: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ct val="100000"/>
              <a:buNone/>
            </a:pP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ct val="100000"/>
              <a:buNone/>
            </a:pPr>
            <a:endParaRPr sz="3600">
              <a:latin typeface="MS Gothic"/>
              <a:ea typeface="MS Gothic"/>
              <a:cs typeface="MS Gothic"/>
              <a:sym typeface="MS Gothic"/>
            </a:endParaRPr>
          </a:p>
        </p:txBody>
      </p:sp>
      <p:sp>
        <p:nvSpPr>
          <p:cNvPr id="131" name="Google Shape;131;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３.当日の諸注意</a:t>
            </a:r>
            <a:endParaRPr sz="6000">
              <a:latin typeface="MS Gothic"/>
              <a:ea typeface="MS Gothic"/>
              <a:cs typeface="MS Gothic"/>
              <a:sym typeface="MS Gothic"/>
            </a:endParaRPr>
          </a:p>
        </p:txBody>
      </p:sp>
      <p:sp>
        <p:nvSpPr>
          <p:cNvPr id="137" name="Google Shape;13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【教室企画出展団体当日スケジュール】</a:t>
            </a:r>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ts val="3600"/>
              <a:buChar char="•"/>
            </a:pPr>
            <a:r>
              <a:rPr lang="ja-JP" sz="3600">
                <a:latin typeface="MS Gothic"/>
                <a:ea typeface="MS Gothic"/>
                <a:cs typeface="MS Gothic"/>
                <a:sym typeface="MS Gothic"/>
              </a:rPr>
              <a:t>教室の鍵貸出　4/15  10:00～20:00    </a:t>
            </a:r>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               4/16  10:00～15:30　　　　　　　　　＠旧教養地区食堂２階　共同談話室</a:t>
            </a:r>
            <a:endParaRPr sz="3600">
              <a:latin typeface="MS Gothic"/>
              <a:ea typeface="MS Gothic"/>
              <a:cs typeface="MS Gothic"/>
              <a:sym typeface="MS Gothic"/>
            </a:endParaRPr>
          </a:p>
          <a:p>
            <a:pPr marL="22860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228600" lvl="0" indent="-228600" algn="l" rtl="0">
              <a:lnSpc>
                <a:spcPct val="90000"/>
              </a:lnSpc>
              <a:spcBef>
                <a:spcPts val="1000"/>
              </a:spcBef>
              <a:spcAft>
                <a:spcPts val="0"/>
              </a:spcAft>
              <a:buClr>
                <a:schemeClr val="dk1"/>
              </a:buClr>
              <a:buSzPts val="3600"/>
              <a:buChar char="•"/>
            </a:pPr>
            <a:r>
              <a:rPr lang="ja-JP" sz="3600">
                <a:latin typeface="MS Gothic"/>
                <a:ea typeface="MS Gothic"/>
                <a:cs typeface="MS Gothic"/>
                <a:sym typeface="MS Gothic"/>
              </a:rPr>
              <a:t>鍵の貸出時間はその教室を使用できる時間です。時間内に返却をお願いします。</a:t>
            </a:r>
            <a:endParaRPr sz="3600">
              <a:latin typeface="MS Gothic"/>
              <a:ea typeface="MS Gothic"/>
              <a:cs typeface="MS Gothic"/>
              <a:sym typeface="MS Gothic"/>
            </a:endParaRPr>
          </a:p>
          <a:p>
            <a:pPr marL="22860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p:txBody>
      </p:sp>
      <p:sp>
        <p:nvSpPr>
          <p:cNvPr id="138" name="Google Shape;138;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6000"/>
              <a:buFont typeface="MS Gothic"/>
              <a:buNone/>
            </a:pPr>
            <a:r>
              <a:rPr lang="ja-JP" sz="6000">
                <a:latin typeface="MS Gothic"/>
                <a:ea typeface="MS Gothic"/>
                <a:cs typeface="MS Gothic"/>
                <a:sym typeface="MS Gothic"/>
              </a:rPr>
              <a:t>３.当日の諸注意</a:t>
            </a:r>
            <a:endParaRPr sz="6000">
              <a:latin typeface="MS Gothic"/>
              <a:ea typeface="MS Gothic"/>
              <a:cs typeface="MS Gothic"/>
              <a:sym typeface="MS Gothic"/>
            </a:endParaRPr>
          </a:p>
        </p:txBody>
      </p:sp>
      <p:sp>
        <p:nvSpPr>
          <p:cNvPr id="144" name="Google Shape;144;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ja-JP" sz="3600">
                <a:latin typeface="MS Gothic"/>
                <a:ea typeface="MS Gothic"/>
                <a:cs typeface="MS Gothic"/>
                <a:sym typeface="MS Gothic"/>
              </a:rPr>
              <a:t>【ごみの分別】</a:t>
            </a:r>
            <a:endParaRPr/>
          </a:p>
          <a:p>
            <a:pPr marL="0" lvl="0" indent="0" algn="l" rtl="0">
              <a:lnSpc>
                <a:spcPct val="90000"/>
              </a:lnSpc>
              <a:spcBef>
                <a:spcPts val="1000"/>
              </a:spcBef>
              <a:spcAft>
                <a:spcPts val="0"/>
              </a:spcAft>
              <a:buClr>
                <a:schemeClr val="dk1"/>
              </a:buClr>
              <a:buSzPts val="3600"/>
              <a:buNone/>
            </a:pPr>
            <a:endParaRPr sz="360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3600"/>
              <a:buNone/>
            </a:pPr>
            <a:r>
              <a:rPr lang="ja-JP" sz="3600">
                <a:latin typeface="MS Gothic"/>
                <a:ea typeface="MS Gothic"/>
                <a:cs typeface="MS Gothic"/>
                <a:sym typeface="MS Gothic"/>
              </a:rPr>
              <a:t>当日、</a:t>
            </a:r>
            <a:r>
              <a:rPr lang="ja-JP" sz="3600" u="sng">
                <a:latin typeface="MS Gothic"/>
                <a:ea typeface="MS Gothic"/>
                <a:cs typeface="MS Gothic"/>
                <a:sym typeface="MS Gothic"/>
              </a:rPr>
              <a:t>模擬店インフォメーションにてゴミ袋の配布を致します。</a:t>
            </a:r>
            <a:r>
              <a:rPr lang="ja-JP" sz="3600">
                <a:latin typeface="MS Gothic"/>
                <a:ea typeface="MS Gothic"/>
                <a:cs typeface="MS Gothic"/>
                <a:sym typeface="MS Gothic"/>
              </a:rPr>
              <a:t>指定のゴミ袋をご使用ください。詳しくはマニュアルを御覧ください。</a:t>
            </a:r>
            <a:endParaRPr sz="3600">
              <a:latin typeface="MS Gothic"/>
              <a:ea typeface="MS Gothic"/>
              <a:cs typeface="MS Gothic"/>
              <a:sym typeface="MS Gothic"/>
            </a:endParaRPr>
          </a:p>
        </p:txBody>
      </p:sp>
      <p:sp>
        <p:nvSpPr>
          <p:cNvPr id="145" name="Google Shape;145;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ltLang="ja-JP"/>
              <a:t>9</a:t>
            </a:fld>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1089</Words>
  <Application>Microsoft Office PowerPoint</Application>
  <PresentationFormat>ワイド画面</PresentationFormat>
  <Paragraphs>102</Paragraphs>
  <Slides>19</Slides>
  <Notes>19</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19</vt:i4>
      </vt:variant>
    </vt:vector>
  </HeadingPairs>
  <TitlesOfParts>
    <vt:vector size="22" baseType="lpstr">
      <vt:lpstr>MS Gothic</vt:lpstr>
      <vt:lpstr>Arial</vt:lpstr>
      <vt:lpstr>Office テーマ</vt:lpstr>
      <vt:lpstr>第18回ふたば祭教室企画説明会  第18回ふたば祭教室企画説明会資料は HP(http://ginnnsai.jp)からダウンロード可能です。</vt:lpstr>
      <vt:lpstr>進行表</vt:lpstr>
      <vt:lpstr>教室企画マニュアル説明</vt:lpstr>
      <vt:lpstr>１.お金のやり取りの諸注意</vt:lpstr>
      <vt:lpstr>２.前日準備時の諸注意</vt:lpstr>
      <vt:lpstr>２.前日準備時の諸注意</vt:lpstr>
      <vt:lpstr>２.前日準備時の諸注意</vt:lpstr>
      <vt:lpstr>３.当日の諸注意</vt:lpstr>
      <vt:lpstr>３.当日の諸注意</vt:lpstr>
      <vt:lpstr>３.当日の諸注意</vt:lpstr>
      <vt:lpstr>３.当日の諸注意</vt:lpstr>
      <vt:lpstr>３.当日の諸注意</vt:lpstr>
      <vt:lpstr>３.当日の諸注意</vt:lpstr>
      <vt:lpstr>３.当日の諸注意</vt:lpstr>
      <vt:lpstr>３.当日の諸注意</vt:lpstr>
      <vt:lpstr>４.片付け時の諸注意</vt:lpstr>
      <vt:lpstr>４.片付け時の諸注意</vt:lpstr>
      <vt:lpstr>４.片付け時の諸注意</vt:lpstr>
      <vt:lpstr>５.保証金返却について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第18回ふたば祭教室企画説明会  第18回ふたば祭教室企画説明会資料は HP(http://ginnnsai.jp)からダウンロード可能です。</dc:title>
  <dc:creator>川西　百穂</dc:creator>
  <cp:lastModifiedBy>川西　百穂</cp:lastModifiedBy>
  <cp:revision>1</cp:revision>
  <dcterms:created xsi:type="dcterms:W3CDTF">2023-03-20T12:24:22Z</dcterms:created>
  <dcterms:modified xsi:type="dcterms:W3CDTF">2023-03-29T05:50:31Z</dcterms:modified>
</cp:coreProperties>
</file>